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2"/>
  </p:sldIdLst>
  <p:sldSz cx="43891200" cy="32918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Anton" charset="1" panose="00000500000000000000"/>
      <p:regular r:id="rId10"/>
    </p:embeddedFont>
    <p:embeddedFont>
      <p:font typeface="Anton Italics" charset="1" panose="00000500000000000000"/>
      <p:regular r:id="rId11"/>
    </p:embeddedFont>
    <p:embeddedFont>
      <p:font typeface="Cooper Hewitt" charset="1" panose="00000000000000000000"/>
      <p:regular r:id="rId12"/>
    </p:embeddedFont>
    <p:embeddedFont>
      <p:font typeface="Cooper Hewitt Bold" charset="1" panose="00000000000000000000"/>
      <p:regular r:id="rId13"/>
    </p:embeddedFont>
    <p:embeddedFont>
      <p:font typeface="Cooper Hewitt Italics" charset="1" panose="00000000000000000000"/>
      <p:regular r:id="rId14"/>
    </p:embeddedFont>
    <p:embeddedFont>
      <p:font typeface="Cooper Hewitt Bold Italics" charset="1" panose="00000000000000000000"/>
      <p:regular r:id="rId15"/>
    </p:embeddedFont>
    <p:embeddedFont>
      <p:font typeface="Cooper Hewitt Thin" charset="1" panose="00000000000000000000"/>
      <p:regular r:id="rId16"/>
    </p:embeddedFont>
    <p:embeddedFont>
      <p:font typeface="Cooper Hewitt Thin Italics" charset="1" panose="00000000000000000000"/>
      <p:regular r:id="rId17"/>
    </p:embeddedFont>
    <p:embeddedFont>
      <p:font typeface="Cooper Hewitt Light" charset="1" panose="00000000000000000000"/>
      <p:regular r:id="rId18"/>
    </p:embeddedFont>
    <p:embeddedFont>
      <p:font typeface="Cooper Hewitt Light Italics" charset="1" panose="00000000000000000000"/>
      <p:regular r:id="rId19"/>
    </p:embeddedFont>
    <p:embeddedFont>
      <p:font typeface="Cooper Hewitt Heavy" charset="1" panose="00000000000000000000"/>
      <p:regular r:id="rId20"/>
    </p:embeddedFont>
    <p:embeddedFont>
      <p:font typeface="Cooper Hewitt Heavy Italics" charset="1" panose="000000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slides/slide1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BF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71141" y="20279054"/>
            <a:ext cx="12953087" cy="10740982"/>
            <a:chOff x="0" y="0"/>
            <a:chExt cx="1959993" cy="162526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959994" cy="1625269"/>
            </a:xfrm>
            <a:custGeom>
              <a:avLst/>
              <a:gdLst/>
              <a:ahLst/>
              <a:cxnLst/>
              <a:rect r="r" b="b" t="t" l="l"/>
              <a:pathLst>
                <a:path h="1625269" w="1959994">
                  <a:moveTo>
                    <a:pt x="35861" y="0"/>
                  </a:moveTo>
                  <a:lnTo>
                    <a:pt x="1924132" y="0"/>
                  </a:lnTo>
                  <a:cubicBezTo>
                    <a:pt x="1933643" y="0"/>
                    <a:pt x="1942765" y="3778"/>
                    <a:pt x="1949490" y="10504"/>
                  </a:cubicBezTo>
                  <a:cubicBezTo>
                    <a:pt x="1956215" y="17229"/>
                    <a:pt x="1959994" y="26350"/>
                    <a:pt x="1959994" y="35861"/>
                  </a:cubicBezTo>
                  <a:lnTo>
                    <a:pt x="1959994" y="1589408"/>
                  </a:lnTo>
                  <a:cubicBezTo>
                    <a:pt x="1959994" y="1598919"/>
                    <a:pt x="1956215" y="1608040"/>
                    <a:pt x="1949490" y="1614766"/>
                  </a:cubicBezTo>
                  <a:cubicBezTo>
                    <a:pt x="1942765" y="1621491"/>
                    <a:pt x="1933643" y="1625269"/>
                    <a:pt x="1924132" y="1625269"/>
                  </a:cubicBezTo>
                  <a:lnTo>
                    <a:pt x="35861" y="1625269"/>
                  </a:lnTo>
                  <a:cubicBezTo>
                    <a:pt x="26350" y="1625269"/>
                    <a:pt x="17229" y="1621491"/>
                    <a:pt x="10504" y="1614766"/>
                  </a:cubicBezTo>
                  <a:cubicBezTo>
                    <a:pt x="3778" y="1608040"/>
                    <a:pt x="0" y="1598919"/>
                    <a:pt x="0" y="1589408"/>
                  </a:cubicBezTo>
                  <a:lnTo>
                    <a:pt x="0" y="35861"/>
                  </a:lnTo>
                  <a:cubicBezTo>
                    <a:pt x="0" y="26350"/>
                    <a:pt x="3778" y="17229"/>
                    <a:pt x="10504" y="10504"/>
                  </a:cubicBezTo>
                  <a:cubicBezTo>
                    <a:pt x="17229" y="3778"/>
                    <a:pt x="26350" y="0"/>
                    <a:pt x="35861" y="0"/>
                  </a:cubicBezTo>
                  <a:close/>
                </a:path>
              </a:pathLst>
            </a:custGeom>
            <a:solidFill>
              <a:srgbClr val="FF66C4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152400"/>
              <a:ext cx="1959993" cy="1777669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5376"/>
                </a:lnSpc>
              </a:pPr>
            </a:p>
            <a:p>
              <a:pPr algn="ctr">
                <a:lnSpc>
                  <a:spcPts val="5376"/>
                </a:lnSpc>
              </a:pPr>
              <a:r>
                <a:rPr lang="en-US" sz="4200">
                  <a:solidFill>
                    <a:srgbClr val="000000"/>
                  </a:solidFill>
                  <a:latin typeface="Cooper Hewitt Bold"/>
                </a:rPr>
                <a:t>Background &amp; Context</a:t>
              </a:r>
            </a:p>
            <a:p>
              <a:pPr algn="l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Music genre classification is a challenging problem in music information retrieval (Sturm 2014)</a:t>
              </a:r>
            </a:p>
            <a:p>
              <a:pPr algn="l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Traditional approaches using hand-crafted audio features face limitations (Gouyon et al. 2008)</a:t>
              </a:r>
            </a:p>
            <a:p>
              <a:pPr algn="l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Deep learning has shown promising results on various audio tasks like speech recognition (Hinton et al. 2012)</a:t>
              </a:r>
            </a:p>
            <a:p>
              <a:pPr algn="l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Potential for deep models to learn discriminative representations directly from raw audio data (Choi et al. 2017)</a:t>
              </a:r>
            </a:p>
            <a:p>
              <a:pPr algn="l">
                <a:lnSpc>
                  <a:spcPts val="4096"/>
                </a:lnSpc>
              </a:pPr>
            </a:p>
            <a:p>
              <a:pPr algn="l">
                <a:lnSpc>
                  <a:spcPts val="8188"/>
                </a:lnSpc>
              </a:pPr>
            </a:p>
            <a:p>
              <a:pPr algn="l">
                <a:lnSpc>
                  <a:spcPts val="8188"/>
                </a:lnSpc>
              </a:pPr>
            </a:p>
            <a:p>
              <a:pPr algn="l">
                <a:lnSpc>
                  <a:spcPts val="8188"/>
                </a:lnSpc>
              </a:pPr>
            </a:p>
            <a:p>
              <a:pPr algn="l" marL="0" indent="0" lvl="0">
                <a:lnSpc>
                  <a:spcPts val="818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71141" y="26324772"/>
            <a:ext cx="13045064" cy="5368862"/>
            <a:chOff x="0" y="0"/>
            <a:chExt cx="2094256" cy="86191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94256" cy="861918"/>
            </a:xfrm>
            <a:custGeom>
              <a:avLst/>
              <a:gdLst/>
              <a:ahLst/>
              <a:cxnLst/>
              <a:rect r="r" b="b" t="t" l="l"/>
              <a:pathLst>
                <a:path h="861918" w="2094256">
                  <a:moveTo>
                    <a:pt x="35609" y="0"/>
                  </a:moveTo>
                  <a:lnTo>
                    <a:pt x="2058647" y="0"/>
                  </a:lnTo>
                  <a:cubicBezTo>
                    <a:pt x="2078313" y="0"/>
                    <a:pt x="2094256" y="15942"/>
                    <a:pt x="2094256" y="35609"/>
                  </a:cubicBezTo>
                  <a:lnTo>
                    <a:pt x="2094256" y="826309"/>
                  </a:lnTo>
                  <a:cubicBezTo>
                    <a:pt x="2094256" y="835753"/>
                    <a:pt x="2090504" y="844810"/>
                    <a:pt x="2083826" y="851488"/>
                  </a:cubicBezTo>
                  <a:cubicBezTo>
                    <a:pt x="2077149" y="858166"/>
                    <a:pt x="2068091" y="861918"/>
                    <a:pt x="2058647" y="861918"/>
                  </a:cubicBezTo>
                  <a:lnTo>
                    <a:pt x="35609" y="861918"/>
                  </a:lnTo>
                  <a:cubicBezTo>
                    <a:pt x="26165" y="861918"/>
                    <a:pt x="17107" y="858166"/>
                    <a:pt x="10429" y="851488"/>
                  </a:cubicBezTo>
                  <a:cubicBezTo>
                    <a:pt x="3752" y="844810"/>
                    <a:pt x="0" y="835753"/>
                    <a:pt x="0" y="826309"/>
                  </a:cubicBezTo>
                  <a:lnTo>
                    <a:pt x="0" y="35609"/>
                  </a:lnTo>
                  <a:cubicBezTo>
                    <a:pt x="0" y="26165"/>
                    <a:pt x="3752" y="17107"/>
                    <a:pt x="10429" y="10429"/>
                  </a:cubicBezTo>
                  <a:cubicBezTo>
                    <a:pt x="17107" y="3752"/>
                    <a:pt x="26165" y="0"/>
                    <a:pt x="3560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104775"/>
              <a:ext cx="2094256" cy="966693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>
                <a:lnSpc>
                  <a:spcPts val="4096"/>
                </a:lnSpc>
              </a:pPr>
              <a:r>
                <a:rPr lang="en-US" sz="3200">
                  <a:solidFill>
                    <a:srgbClr val="000000"/>
                  </a:solidFill>
                  <a:latin typeface="Cooper Hewitt Bold"/>
                </a:rPr>
                <a:t>Ethical Considerations</a:t>
              </a:r>
            </a:p>
            <a:p>
              <a:pPr algn="l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Usage of properly licensed music datasets</a:t>
              </a:r>
            </a:p>
            <a:p>
              <a:pPr algn="l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Accounting for cultural/geographical biases in datasets</a:t>
              </a:r>
            </a:p>
            <a:p>
              <a:pPr algn="l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Fairness in genre representations - avoiding bias towards mainstream genres</a:t>
              </a:r>
            </a:p>
            <a:p>
              <a:pPr algn="l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Privacy implications if using user data from music services</a:t>
              </a:r>
            </a:p>
            <a:p>
              <a:pPr algn="l" marL="0" indent="0" lvl="0">
                <a:lnSpc>
                  <a:spcPts val="409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786231" y="5599850"/>
            <a:ext cx="34477361" cy="424871"/>
            <a:chOff x="0" y="0"/>
            <a:chExt cx="6177954" cy="7613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177954" cy="76132"/>
            </a:xfrm>
            <a:custGeom>
              <a:avLst/>
              <a:gdLst/>
              <a:ahLst/>
              <a:cxnLst/>
              <a:rect r="r" b="b" t="t" l="l"/>
              <a:pathLst>
                <a:path h="76132" w="6177954">
                  <a:moveTo>
                    <a:pt x="13473" y="0"/>
                  </a:moveTo>
                  <a:lnTo>
                    <a:pt x="6164481" y="0"/>
                  </a:lnTo>
                  <a:cubicBezTo>
                    <a:pt x="6171922" y="0"/>
                    <a:pt x="6177954" y="6032"/>
                    <a:pt x="6177954" y="13473"/>
                  </a:cubicBezTo>
                  <a:lnTo>
                    <a:pt x="6177954" y="62659"/>
                  </a:lnTo>
                  <a:cubicBezTo>
                    <a:pt x="6177954" y="66232"/>
                    <a:pt x="6176535" y="69659"/>
                    <a:pt x="6174008" y="72186"/>
                  </a:cubicBezTo>
                  <a:cubicBezTo>
                    <a:pt x="6171481" y="74713"/>
                    <a:pt x="6168054" y="76132"/>
                    <a:pt x="6164481" y="76132"/>
                  </a:cubicBezTo>
                  <a:lnTo>
                    <a:pt x="13473" y="76132"/>
                  </a:lnTo>
                  <a:cubicBezTo>
                    <a:pt x="9900" y="76132"/>
                    <a:pt x="6473" y="74713"/>
                    <a:pt x="3946" y="72186"/>
                  </a:cubicBezTo>
                  <a:cubicBezTo>
                    <a:pt x="1419" y="69659"/>
                    <a:pt x="0" y="66232"/>
                    <a:pt x="0" y="62659"/>
                  </a:cubicBezTo>
                  <a:lnTo>
                    <a:pt x="0" y="13473"/>
                  </a:lnTo>
                  <a:cubicBezTo>
                    <a:pt x="0" y="9900"/>
                    <a:pt x="1419" y="6473"/>
                    <a:pt x="3946" y="3946"/>
                  </a:cubicBezTo>
                  <a:cubicBezTo>
                    <a:pt x="6473" y="1419"/>
                    <a:pt x="9900" y="0"/>
                    <a:pt x="13473" y="0"/>
                  </a:cubicBezTo>
                  <a:close/>
                </a:path>
              </a:pathLst>
            </a:custGeom>
            <a:solidFill>
              <a:srgbClr val="FAABAC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0"/>
              <a:ext cx="6177954" cy="1713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 marL="0" indent="0" lvl="0">
                <a:lnSpc>
                  <a:spcPts val="279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517129" y="7589620"/>
            <a:ext cx="12953087" cy="10428789"/>
            <a:chOff x="0" y="0"/>
            <a:chExt cx="1959993" cy="157803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959994" cy="1578030"/>
            </a:xfrm>
            <a:custGeom>
              <a:avLst/>
              <a:gdLst/>
              <a:ahLst/>
              <a:cxnLst/>
              <a:rect r="r" b="b" t="t" l="l"/>
              <a:pathLst>
                <a:path h="1578030" w="1959994">
                  <a:moveTo>
                    <a:pt x="35861" y="0"/>
                  </a:moveTo>
                  <a:lnTo>
                    <a:pt x="1924132" y="0"/>
                  </a:lnTo>
                  <a:cubicBezTo>
                    <a:pt x="1933643" y="0"/>
                    <a:pt x="1942765" y="3778"/>
                    <a:pt x="1949490" y="10504"/>
                  </a:cubicBezTo>
                  <a:cubicBezTo>
                    <a:pt x="1956215" y="17229"/>
                    <a:pt x="1959994" y="26350"/>
                    <a:pt x="1959994" y="35861"/>
                  </a:cubicBezTo>
                  <a:lnTo>
                    <a:pt x="1959994" y="1542168"/>
                  </a:lnTo>
                  <a:cubicBezTo>
                    <a:pt x="1959994" y="1551680"/>
                    <a:pt x="1956215" y="1560801"/>
                    <a:pt x="1949490" y="1567526"/>
                  </a:cubicBezTo>
                  <a:cubicBezTo>
                    <a:pt x="1942765" y="1574252"/>
                    <a:pt x="1933643" y="1578030"/>
                    <a:pt x="1924132" y="1578030"/>
                  </a:cubicBezTo>
                  <a:lnTo>
                    <a:pt x="35861" y="1578030"/>
                  </a:lnTo>
                  <a:cubicBezTo>
                    <a:pt x="16056" y="1578030"/>
                    <a:pt x="0" y="1561974"/>
                    <a:pt x="0" y="1542168"/>
                  </a:cubicBezTo>
                  <a:lnTo>
                    <a:pt x="0" y="35861"/>
                  </a:lnTo>
                  <a:cubicBezTo>
                    <a:pt x="0" y="26350"/>
                    <a:pt x="3778" y="17229"/>
                    <a:pt x="10504" y="10504"/>
                  </a:cubicBezTo>
                  <a:cubicBezTo>
                    <a:pt x="17229" y="3778"/>
                    <a:pt x="26350" y="0"/>
                    <a:pt x="35861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  <a:ln w="285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152400"/>
              <a:ext cx="1959993" cy="173043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5375"/>
                </a:lnSpc>
              </a:pPr>
              <a:r>
                <a:rPr lang="en-US" sz="4199">
                  <a:solidFill>
                    <a:srgbClr val="000000"/>
                  </a:solidFill>
                  <a:latin typeface="Cooper Hewitt Bold"/>
                </a:rPr>
                <a:t>Purpose</a:t>
              </a:r>
            </a:p>
            <a:p>
              <a:pPr algn="l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Develop deep learning models for accurate automatic classification of music genres</a:t>
              </a:r>
            </a:p>
            <a:p>
              <a:pPr algn="l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Explore effective neural network architectures and training strategies for this task</a:t>
              </a:r>
            </a:p>
            <a:p>
              <a:pPr algn="l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Investigate data representations and preprocessing techniques for music audio signals</a:t>
              </a:r>
            </a:p>
            <a:p>
              <a:pPr algn="l" marL="777238" indent="-388619" lvl="1">
                <a:lnSpc>
                  <a:spcPts val="4607"/>
                </a:lnSpc>
                <a:buFont typeface="Arial"/>
                <a:buChar char="•"/>
              </a:pPr>
              <a:r>
                <a:rPr lang="en-US" sz="3599">
                  <a:solidFill>
                    <a:srgbClr val="000000"/>
                  </a:solidFill>
                  <a:latin typeface="Cooper Hewitt Bold"/>
                </a:rPr>
                <a:t>Anticipated product: High-performance music genre classifier with potential industry applications</a:t>
              </a:r>
            </a:p>
            <a:p>
              <a:pPr algn="ctr">
                <a:lnSpc>
                  <a:spcPts val="2688"/>
                </a:lnSpc>
              </a:pPr>
            </a:p>
            <a:p>
              <a:pPr algn="ctr">
                <a:lnSpc>
                  <a:spcPts val="2304"/>
                </a:lnSpc>
              </a:pPr>
            </a:p>
            <a:p>
              <a:pPr algn="ctr">
                <a:lnSpc>
                  <a:spcPts val="8188"/>
                </a:lnSpc>
              </a:pPr>
            </a:p>
            <a:p>
              <a:pPr algn="ctr">
                <a:lnSpc>
                  <a:spcPts val="8188"/>
                </a:lnSpc>
              </a:pPr>
            </a:p>
            <a:p>
              <a:pPr algn="ctr">
                <a:lnSpc>
                  <a:spcPts val="8188"/>
                </a:lnSpc>
              </a:pPr>
            </a:p>
            <a:p>
              <a:pPr algn="ctr" marL="0" indent="0" lvl="0">
                <a:lnSpc>
                  <a:spcPts val="818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9416857" y="6881970"/>
            <a:ext cx="12953087" cy="12537989"/>
            <a:chOff x="0" y="0"/>
            <a:chExt cx="1959993" cy="189718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959994" cy="1897183"/>
            </a:xfrm>
            <a:custGeom>
              <a:avLst/>
              <a:gdLst/>
              <a:ahLst/>
              <a:cxnLst/>
              <a:rect r="r" b="b" t="t" l="l"/>
              <a:pathLst>
                <a:path h="1897183" w="1959994">
                  <a:moveTo>
                    <a:pt x="35861" y="0"/>
                  </a:moveTo>
                  <a:lnTo>
                    <a:pt x="1924132" y="0"/>
                  </a:lnTo>
                  <a:cubicBezTo>
                    <a:pt x="1933643" y="0"/>
                    <a:pt x="1942765" y="3778"/>
                    <a:pt x="1949490" y="10504"/>
                  </a:cubicBezTo>
                  <a:cubicBezTo>
                    <a:pt x="1956215" y="17229"/>
                    <a:pt x="1959994" y="26350"/>
                    <a:pt x="1959994" y="35861"/>
                  </a:cubicBezTo>
                  <a:lnTo>
                    <a:pt x="1959994" y="1861322"/>
                  </a:lnTo>
                  <a:cubicBezTo>
                    <a:pt x="1959994" y="1870833"/>
                    <a:pt x="1956215" y="1879954"/>
                    <a:pt x="1949490" y="1886679"/>
                  </a:cubicBezTo>
                  <a:cubicBezTo>
                    <a:pt x="1942765" y="1893405"/>
                    <a:pt x="1933643" y="1897183"/>
                    <a:pt x="1924132" y="1897183"/>
                  </a:cubicBezTo>
                  <a:lnTo>
                    <a:pt x="35861" y="1897183"/>
                  </a:lnTo>
                  <a:cubicBezTo>
                    <a:pt x="26350" y="1897183"/>
                    <a:pt x="17229" y="1893405"/>
                    <a:pt x="10504" y="1886679"/>
                  </a:cubicBezTo>
                  <a:cubicBezTo>
                    <a:pt x="3778" y="1879954"/>
                    <a:pt x="0" y="1870833"/>
                    <a:pt x="0" y="1861322"/>
                  </a:cubicBezTo>
                  <a:lnTo>
                    <a:pt x="0" y="35861"/>
                  </a:lnTo>
                  <a:cubicBezTo>
                    <a:pt x="0" y="26350"/>
                    <a:pt x="3778" y="17229"/>
                    <a:pt x="10504" y="10504"/>
                  </a:cubicBezTo>
                  <a:cubicBezTo>
                    <a:pt x="17229" y="3778"/>
                    <a:pt x="26350" y="0"/>
                    <a:pt x="35861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66C4">
                    <a:alpha val="100000"/>
                  </a:srgbClr>
                </a:gs>
                <a:gs pos="100000">
                  <a:srgbClr val="FFDE59">
                    <a:alpha val="100000"/>
                  </a:srgbClr>
                </a:gs>
              </a:gsLst>
              <a:lin ang="0"/>
            </a:gradFill>
            <a:ln w="285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152400"/>
              <a:ext cx="1959993" cy="2049583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5375"/>
                </a:lnSpc>
              </a:pPr>
              <a:r>
                <a:rPr lang="en-US" sz="4199">
                  <a:solidFill>
                    <a:srgbClr val="000000"/>
                  </a:solidFill>
                  <a:latin typeface="Cooper Hewitt Bold"/>
                </a:rPr>
                <a:t>Evaluation Methodology</a:t>
              </a:r>
            </a:p>
            <a:p>
              <a:pPr algn="l">
                <a:lnSpc>
                  <a:spcPts val="4096"/>
                </a:lnSpc>
              </a:pPr>
            </a:p>
            <a:p>
              <a:pPr algn="l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Dataset: Million Song Dataset, GTZAN, custom datasets from music streaming services</a:t>
              </a:r>
            </a:p>
            <a:p>
              <a:pPr algn="l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Models: Convolutional Neural Networks, Recurrent Neural Networks (LSTMs), hybrid architectures</a:t>
              </a:r>
            </a:p>
            <a:p>
              <a:pPr algn="l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Data Representations: Raw waveforms, Spectrograms, Mel-spectrograms</a:t>
              </a:r>
            </a:p>
            <a:p>
              <a:pPr algn="l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Transfer learning from pre-trained models on large audio datasets</a:t>
              </a:r>
            </a:p>
            <a:p>
              <a:pPr algn="l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Data Augmentation techniques like time stretching, pitch shifting</a:t>
              </a:r>
            </a:p>
            <a:p>
              <a:pPr algn="l">
                <a:lnSpc>
                  <a:spcPts val="4096"/>
                </a:lnSpc>
              </a:pPr>
            </a:p>
            <a:p>
              <a:pPr algn="l">
                <a:lnSpc>
                  <a:spcPts val="4096"/>
                </a:lnSpc>
              </a:pPr>
            </a:p>
            <a:p>
              <a:pPr algn="l">
                <a:lnSpc>
                  <a:spcPts val="4096"/>
                </a:lnSpc>
              </a:pPr>
            </a:p>
            <a:p>
              <a:pPr algn="l">
                <a:lnSpc>
                  <a:spcPts val="4096"/>
                </a:lnSpc>
              </a:pPr>
            </a:p>
            <a:p>
              <a:pPr algn="l" marL="0" indent="0" lvl="0">
                <a:lnSpc>
                  <a:spcPts val="409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29466972" y="20750520"/>
            <a:ext cx="12953087" cy="11343878"/>
            <a:chOff x="0" y="0"/>
            <a:chExt cx="1959993" cy="171649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959994" cy="1716496"/>
            </a:xfrm>
            <a:custGeom>
              <a:avLst/>
              <a:gdLst/>
              <a:ahLst/>
              <a:cxnLst/>
              <a:rect r="r" b="b" t="t" l="l"/>
              <a:pathLst>
                <a:path h="1716496" w="1959994">
                  <a:moveTo>
                    <a:pt x="35861" y="0"/>
                  </a:moveTo>
                  <a:lnTo>
                    <a:pt x="1924132" y="0"/>
                  </a:lnTo>
                  <a:cubicBezTo>
                    <a:pt x="1933643" y="0"/>
                    <a:pt x="1942765" y="3778"/>
                    <a:pt x="1949490" y="10504"/>
                  </a:cubicBezTo>
                  <a:cubicBezTo>
                    <a:pt x="1956215" y="17229"/>
                    <a:pt x="1959994" y="26350"/>
                    <a:pt x="1959994" y="35861"/>
                  </a:cubicBezTo>
                  <a:lnTo>
                    <a:pt x="1959994" y="1680635"/>
                  </a:lnTo>
                  <a:cubicBezTo>
                    <a:pt x="1959994" y="1690146"/>
                    <a:pt x="1956215" y="1699267"/>
                    <a:pt x="1949490" y="1705993"/>
                  </a:cubicBezTo>
                  <a:cubicBezTo>
                    <a:pt x="1942765" y="1712718"/>
                    <a:pt x="1933643" y="1716496"/>
                    <a:pt x="1924132" y="1716496"/>
                  </a:cubicBezTo>
                  <a:lnTo>
                    <a:pt x="35861" y="1716496"/>
                  </a:lnTo>
                  <a:cubicBezTo>
                    <a:pt x="26350" y="1716496"/>
                    <a:pt x="17229" y="1712718"/>
                    <a:pt x="10504" y="1705993"/>
                  </a:cubicBezTo>
                  <a:cubicBezTo>
                    <a:pt x="3778" y="1699267"/>
                    <a:pt x="0" y="1690146"/>
                    <a:pt x="0" y="1680635"/>
                  </a:cubicBezTo>
                  <a:lnTo>
                    <a:pt x="0" y="35861"/>
                  </a:lnTo>
                  <a:cubicBezTo>
                    <a:pt x="0" y="26350"/>
                    <a:pt x="3778" y="17229"/>
                    <a:pt x="10504" y="10504"/>
                  </a:cubicBezTo>
                  <a:cubicBezTo>
                    <a:pt x="17229" y="3778"/>
                    <a:pt x="26350" y="0"/>
                    <a:pt x="35861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152400"/>
              <a:ext cx="1959993" cy="1868896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5375"/>
                </a:lnSpc>
              </a:pPr>
              <a:r>
                <a:rPr lang="en-US" sz="4199">
                  <a:solidFill>
                    <a:srgbClr val="000000"/>
                  </a:solidFill>
                  <a:latin typeface="Cooper Hewitt Bold"/>
                </a:rPr>
                <a:t>Research Methodology</a:t>
              </a:r>
            </a:p>
            <a:p>
              <a:pPr algn="just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Dataset: Million Song Dataset, GTZAN, custom datasets from music streaming services</a:t>
              </a:r>
            </a:p>
            <a:p>
              <a:pPr algn="just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Models: Convolutional Neural Networks, Recurrent Neural Networks (LSTMs), hybrid architectures</a:t>
              </a:r>
            </a:p>
            <a:p>
              <a:pPr algn="just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Data Representations: Raw waveforms, Spectrograms, Mel-spectrograms</a:t>
              </a:r>
            </a:p>
            <a:p>
              <a:pPr algn="just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Transfer learning from pre-trained models on large audio datasets</a:t>
              </a:r>
            </a:p>
            <a:p>
              <a:pPr algn="just" marL="690881" indent="-345440" lvl="1">
                <a:lnSpc>
                  <a:spcPts val="4096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Cooper Hewitt"/>
                </a:rPr>
                <a:t>Data Augmentation techniques like time stretching, pitch shifting</a:t>
              </a:r>
            </a:p>
            <a:p>
              <a:pPr algn="just">
                <a:lnSpc>
                  <a:spcPts val="4096"/>
                </a:lnSpc>
              </a:pPr>
            </a:p>
            <a:p>
              <a:pPr algn="just">
                <a:lnSpc>
                  <a:spcPts val="4096"/>
                </a:lnSpc>
              </a:pPr>
            </a:p>
            <a:p>
              <a:pPr algn="just">
                <a:lnSpc>
                  <a:spcPts val="4096"/>
                </a:lnSpc>
              </a:pPr>
            </a:p>
            <a:p>
              <a:pPr algn="just">
                <a:lnSpc>
                  <a:spcPts val="4096"/>
                </a:lnSpc>
              </a:pPr>
            </a:p>
            <a:p>
              <a:pPr algn="just">
                <a:lnSpc>
                  <a:spcPts val="4096"/>
                </a:lnSpc>
              </a:pPr>
            </a:p>
            <a:p>
              <a:pPr algn="just" marL="0" indent="0" lvl="0">
                <a:lnSpc>
                  <a:spcPts val="4096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1017189" y="983830"/>
            <a:ext cx="4549302" cy="4616020"/>
          </a:xfrm>
          <a:custGeom>
            <a:avLst/>
            <a:gdLst/>
            <a:ahLst/>
            <a:cxnLst/>
            <a:rect r="r" b="b" t="t" l="l"/>
            <a:pathLst>
              <a:path h="4616020" w="4549302">
                <a:moveTo>
                  <a:pt x="0" y="0"/>
                </a:moveTo>
                <a:lnTo>
                  <a:pt x="4549302" y="0"/>
                </a:lnTo>
                <a:lnTo>
                  <a:pt x="4549302" y="4616020"/>
                </a:lnTo>
                <a:lnTo>
                  <a:pt x="0" y="46160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37144077" y="-248527"/>
            <a:ext cx="5275982" cy="3817893"/>
          </a:xfrm>
          <a:custGeom>
            <a:avLst/>
            <a:gdLst/>
            <a:ahLst/>
            <a:cxnLst/>
            <a:rect r="r" b="b" t="t" l="l"/>
            <a:pathLst>
              <a:path h="3817893" w="5275982">
                <a:moveTo>
                  <a:pt x="0" y="0"/>
                </a:moveTo>
                <a:lnTo>
                  <a:pt x="5275982" y="0"/>
                </a:lnTo>
                <a:lnTo>
                  <a:pt x="5275982" y="3817893"/>
                </a:lnTo>
                <a:lnTo>
                  <a:pt x="0" y="38178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-493646" y="25322378"/>
            <a:ext cx="3785486" cy="5642323"/>
          </a:xfrm>
          <a:custGeom>
            <a:avLst/>
            <a:gdLst/>
            <a:ahLst/>
            <a:cxnLst/>
            <a:rect r="r" b="b" t="t" l="l"/>
            <a:pathLst>
              <a:path h="5642323" w="3785486">
                <a:moveTo>
                  <a:pt x="0" y="0"/>
                </a:moveTo>
                <a:lnTo>
                  <a:pt x="3785486" y="0"/>
                </a:lnTo>
                <a:lnTo>
                  <a:pt x="3785486" y="5642322"/>
                </a:lnTo>
                <a:lnTo>
                  <a:pt x="0" y="56423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6465068" y="8658776"/>
            <a:ext cx="11119689" cy="12676445"/>
          </a:xfrm>
          <a:custGeom>
            <a:avLst/>
            <a:gdLst/>
            <a:ahLst/>
            <a:cxnLst/>
            <a:rect r="r" b="b" t="t" l="l"/>
            <a:pathLst>
              <a:path h="12676445" w="11119689">
                <a:moveTo>
                  <a:pt x="0" y="0"/>
                </a:moveTo>
                <a:lnTo>
                  <a:pt x="11119688" y="0"/>
                </a:lnTo>
                <a:lnTo>
                  <a:pt x="11119688" y="12676445"/>
                </a:lnTo>
                <a:lnTo>
                  <a:pt x="0" y="126764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24" id="24"/>
          <p:cNvSpPr/>
          <p:nvPr/>
        </p:nvSpPr>
        <p:spPr>
          <a:xfrm flipH="false" flipV="false" rot="0">
            <a:off x="15217779" y="21335221"/>
            <a:ext cx="13614265" cy="7974313"/>
          </a:xfrm>
          <a:custGeom>
            <a:avLst/>
            <a:gdLst/>
            <a:ahLst/>
            <a:cxnLst/>
            <a:rect r="r" b="b" t="t" l="l"/>
            <a:pathLst>
              <a:path h="7974313" w="13614265">
                <a:moveTo>
                  <a:pt x="0" y="0"/>
                </a:moveTo>
                <a:lnTo>
                  <a:pt x="13614265" y="0"/>
                </a:lnTo>
                <a:lnTo>
                  <a:pt x="13614265" y="7974313"/>
                </a:lnTo>
                <a:lnTo>
                  <a:pt x="0" y="797431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25" id="25"/>
          <p:cNvSpPr/>
          <p:nvPr/>
        </p:nvSpPr>
        <p:spPr>
          <a:xfrm flipH="false" flipV="false" rot="0">
            <a:off x="8694480" y="12804014"/>
            <a:ext cx="7770587" cy="7770587"/>
          </a:xfrm>
          <a:custGeom>
            <a:avLst/>
            <a:gdLst/>
            <a:ahLst/>
            <a:cxnLst/>
            <a:rect r="r" b="b" t="t" l="l"/>
            <a:pathLst>
              <a:path h="7770587" w="7770587">
                <a:moveTo>
                  <a:pt x="0" y="0"/>
                </a:moveTo>
                <a:lnTo>
                  <a:pt x="7770588" y="0"/>
                </a:lnTo>
                <a:lnTo>
                  <a:pt x="7770588" y="7770588"/>
                </a:lnTo>
                <a:lnTo>
                  <a:pt x="0" y="777058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28810955" y="14906583"/>
            <a:ext cx="10372041" cy="7390079"/>
          </a:xfrm>
          <a:custGeom>
            <a:avLst/>
            <a:gdLst/>
            <a:ahLst/>
            <a:cxnLst/>
            <a:rect r="r" b="b" t="t" l="l"/>
            <a:pathLst>
              <a:path h="7390079" w="10372041">
                <a:moveTo>
                  <a:pt x="0" y="0"/>
                </a:moveTo>
                <a:lnTo>
                  <a:pt x="10372041" y="0"/>
                </a:lnTo>
                <a:lnTo>
                  <a:pt x="10372041" y="7390079"/>
                </a:lnTo>
                <a:lnTo>
                  <a:pt x="0" y="739007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5334025" y="3471176"/>
            <a:ext cx="33223150" cy="2077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693"/>
              </a:lnSpc>
              <a:spcBef>
                <a:spcPct val="0"/>
              </a:spcBef>
            </a:pPr>
            <a:r>
              <a:rPr lang="en-US" sz="13041">
                <a:solidFill>
                  <a:srgbClr val="FEFEFE"/>
                </a:solidFill>
                <a:latin typeface="Anton Bold"/>
              </a:rPr>
              <a:t>Music Genre Classification using Deep Learning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0685077" y="27573304"/>
            <a:ext cx="11362521" cy="4120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28"/>
              </a:lnSpc>
              <a:spcBef>
                <a:spcPct val="0"/>
              </a:spcBef>
            </a:pPr>
            <a:r>
              <a:rPr lang="en-US" sz="3850">
                <a:solidFill>
                  <a:srgbClr val="000000"/>
                </a:solidFill>
                <a:latin typeface="Anton Bold"/>
              </a:rPr>
              <a:t>Reference List</a:t>
            </a:r>
          </a:p>
          <a:p>
            <a:pPr algn="l">
              <a:lnSpc>
                <a:spcPts val="2816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Anton"/>
              </a:rPr>
              <a:t>Sturm, B. L. (2014). A survey of evaluation in music genre recognition. In International Workshop on Adaptive Multimedia Retrieval (pp. 29-66). Springer, Cham.</a:t>
            </a:r>
          </a:p>
          <a:p>
            <a:pPr algn="l">
              <a:lnSpc>
                <a:spcPts val="2816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Anton"/>
              </a:rPr>
              <a:t>Gouyon, F., Dixon, S., Pampalk, E., &amp; Widmer, G. (2008). Evaluating rhythmic descriptors for musical genre classification. In AES Convention 114. Audio Engineering Society.</a:t>
            </a:r>
          </a:p>
          <a:p>
            <a:pPr algn="l">
              <a:lnSpc>
                <a:spcPts val="2816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Anton"/>
              </a:rPr>
              <a:t>Hinton, G., Deng, L., Yu, D., Dahl, G. E., Mohamed, A. R., Jaitly, N., ... &amp; Kingsbury, B. (2012). Deep neural networks for acoustic modeling in speech recognition. IEEE Signal Processing Magazine, 29(6), 82-97.</a:t>
            </a:r>
          </a:p>
          <a:p>
            <a:pPr algn="l">
              <a:lnSpc>
                <a:spcPts val="2816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Anton"/>
              </a:rPr>
              <a:t>Choi, K., Fazekas, G., &amp; Sandler, M. (2017). Automatic tagging using deep convolutional neural networks. In Proceedings of the 18th International Society for Music Information Retrieval Conference (ISMIR 2017) (pp. 805-811).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DAGEfBch8Go</dc:identifier>
  <dcterms:modified xsi:type="dcterms:W3CDTF">2011-08-01T06:04:30Z</dcterms:modified>
  <cp:revision>1</cp:revision>
  <dc:title>Renewable Resource Research Activity Research Poster in Blue Red Yellow Lined Style</dc:title>
</cp:coreProperties>
</file>